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7F-E74E-4AEB-8808-102FF5E5D7C1}" type="datetimeFigureOut">
              <a:rPr lang="ru-RU" smtClean="0"/>
              <a:pPr/>
              <a:t>18.08.2023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7AF-BD2A-42BB-A698-08F789056E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7F-E74E-4AEB-8808-102FF5E5D7C1}" type="datetimeFigureOut">
              <a:rPr lang="ru-RU" smtClean="0"/>
              <a:pPr/>
              <a:t>18.08.2023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7AF-BD2A-42BB-A698-08F789056E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7F-E74E-4AEB-8808-102FF5E5D7C1}" type="datetimeFigureOut">
              <a:rPr lang="ru-RU" smtClean="0"/>
              <a:pPr/>
              <a:t>18.08.2023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7AF-BD2A-42BB-A698-08F789056E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7F-E74E-4AEB-8808-102FF5E5D7C1}" type="datetimeFigureOut">
              <a:rPr lang="ru-RU" smtClean="0"/>
              <a:pPr/>
              <a:t>18.08.2023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7AF-BD2A-42BB-A698-08F789056E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7F-E74E-4AEB-8808-102FF5E5D7C1}" type="datetimeFigureOut">
              <a:rPr lang="ru-RU" smtClean="0"/>
              <a:pPr/>
              <a:t>18.08.2023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7AF-BD2A-42BB-A698-08F789056E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7F-E74E-4AEB-8808-102FF5E5D7C1}" type="datetimeFigureOut">
              <a:rPr lang="ru-RU" smtClean="0"/>
              <a:pPr/>
              <a:t>18.08.2023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7AF-BD2A-42BB-A698-08F789056E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7F-E74E-4AEB-8808-102FF5E5D7C1}" type="datetimeFigureOut">
              <a:rPr lang="ru-RU" smtClean="0"/>
              <a:pPr/>
              <a:t>18.08.2023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7AF-BD2A-42BB-A698-08F789056E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7F-E74E-4AEB-8808-102FF5E5D7C1}" type="datetimeFigureOut">
              <a:rPr lang="ru-RU" smtClean="0"/>
              <a:pPr/>
              <a:t>18.08.2023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7AF-BD2A-42BB-A698-08F789056E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7F-E74E-4AEB-8808-102FF5E5D7C1}" type="datetimeFigureOut">
              <a:rPr lang="ru-RU" smtClean="0"/>
              <a:pPr/>
              <a:t>18.08.2023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7AF-BD2A-42BB-A698-08F789056E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7F-E74E-4AEB-8808-102FF5E5D7C1}" type="datetimeFigureOut">
              <a:rPr lang="ru-RU" smtClean="0"/>
              <a:pPr/>
              <a:t>18.08.2023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7AF-BD2A-42BB-A698-08F789056E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7F-E74E-4AEB-8808-102FF5E5D7C1}" type="datetimeFigureOut">
              <a:rPr lang="ru-RU" smtClean="0"/>
              <a:pPr/>
              <a:t>18.08.2023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7AF-BD2A-42BB-A698-08F789056E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rgbClr val="FFFF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DFE7F-E74E-4AEB-8808-102FF5E5D7C1}" type="datetimeFigureOut">
              <a:rPr lang="ru-RU" smtClean="0"/>
              <a:pPr/>
              <a:t>18.08.2023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F37AF-BD2A-42BB-A698-08F789056E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trips dir="r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5" y="785795"/>
            <a:ext cx="7858179" cy="3143271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">
              <a:avLst>
                <a:gd name="adj" fmla="val 12474"/>
              </a:avLst>
            </a:prstTxWarp>
            <a:spAutoFit/>
          </a:bodyPr>
          <a:lstStyle/>
          <a:p>
            <a:pPr algn="ctr"/>
            <a:r>
              <a:rPr lang="ru-RU" sz="5400" b="1" spc="300" dirty="0" smtClean="0">
                <a:ln w="11430" cmpd="sng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Действия населения</a:t>
            </a:r>
          </a:p>
          <a:p>
            <a:pPr algn="ctr"/>
            <a:r>
              <a:rPr lang="ru-RU" sz="5400" b="1" spc="300" dirty="0" smtClean="0">
                <a:ln w="11430" cmpd="sng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</a:t>
            </a:r>
            <a:r>
              <a:rPr lang="ru-RU" sz="5400" b="1" cap="none" spc="300" dirty="0" smtClean="0">
                <a:ln w="11430" cmpd="sng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ри возникновении</a:t>
            </a:r>
          </a:p>
          <a:p>
            <a:pPr algn="ctr"/>
            <a:r>
              <a:rPr lang="ru-RU" sz="5400" b="1" spc="300" dirty="0" smtClean="0">
                <a:ln w="11430" cmpd="sng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воздушной опасности</a:t>
            </a:r>
            <a:endParaRPr lang="ru-RU" sz="5400" b="1" cap="none" spc="300" dirty="0">
              <a:ln w="11430" cmpd="sng">
                <a:solidFill>
                  <a:srgbClr val="00206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857232"/>
            <a:ext cx="65722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FFFF00"/>
                </a:solidFill>
                <a:latin typeface="Arial Black" pitchFamily="34" charset="0"/>
              </a:rPr>
              <a:t>Сигнал воздушной тревоги</a:t>
            </a:r>
          </a:p>
          <a:p>
            <a:endParaRPr lang="ru-RU" dirty="0"/>
          </a:p>
          <a:p>
            <a:endParaRPr lang="ru-RU" sz="2800" dirty="0" smtClean="0"/>
          </a:p>
          <a:p>
            <a:pPr marL="342900" indent="-342900">
              <a:buAutoNum type="arabicPeriod"/>
            </a:pPr>
            <a:r>
              <a:rPr lang="ru-RU" sz="2800" dirty="0" smtClean="0"/>
              <a:t>Звучание сирены   ( на предприятиях, на транспорте и …..);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Объявление по телевидению и радио;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Дублирование сигнала.</a:t>
            </a:r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 algn="ctr"/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« ВНИМАНИЕ! ВНИМАНИЕ! </a:t>
            </a:r>
          </a:p>
          <a:p>
            <a:pPr marL="342900" indent="-342900" algn="ctr"/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ГРАЖДАНЕ! ВОЗДУШНАЯ ТРЕВОГА!»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3" name="Рисунок 2" descr="граммофон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74497"/>
            <a:ext cx="2071702" cy="1948386"/>
          </a:xfrm>
          <a:prstGeom prst="rect">
            <a:avLst/>
          </a:prstGeom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500042"/>
            <a:ext cx="6143668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Д</a:t>
            </a:r>
            <a:r>
              <a:rPr lang="ru-RU" sz="3600" dirty="0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ействия  населения </a:t>
            </a:r>
          </a:p>
          <a:p>
            <a:endParaRPr lang="ru-RU" dirty="0"/>
          </a:p>
          <a:p>
            <a:endParaRPr lang="ru-RU" dirty="0" smtClean="0"/>
          </a:p>
          <a:p>
            <a:pPr algn="ctr"/>
            <a:r>
              <a:rPr lang="ru-RU" sz="32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Если сигнал застал дома</a:t>
            </a:r>
          </a:p>
          <a:p>
            <a:r>
              <a:rPr lang="ru-RU" dirty="0">
                <a:solidFill>
                  <a:srgbClr val="FFFF00"/>
                </a:solidFill>
              </a:rPr>
              <a:t> </a:t>
            </a:r>
            <a:endParaRPr lang="ru-RU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dirty="0"/>
              <a:t> </a:t>
            </a:r>
            <a:r>
              <a:rPr lang="ru-RU" sz="2800" dirty="0" smtClean="0">
                <a:solidFill>
                  <a:srgbClr val="002060"/>
                </a:solidFill>
              </a:rPr>
              <a:t>Выключить газ, свет, нагревательные приборы;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</a:rPr>
              <a:t> Перекрыть воду;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</a:rPr>
              <a:t> Потушить огонь в печи;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dirty="0" smtClean="0">
                <a:solidFill>
                  <a:srgbClr val="002060"/>
                </a:solidFill>
              </a:rPr>
              <a:t>Взять медикаменты, документы, продукты питания;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dirty="0" smtClean="0">
                <a:solidFill>
                  <a:srgbClr val="002060"/>
                </a:solidFill>
              </a:rPr>
              <a:t>Предупредить соседей;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</a:rPr>
              <a:t>Покинуть здание(дом), спуститься в ближайшее укрытие.</a:t>
            </a:r>
          </a:p>
        </p:txBody>
      </p:sp>
      <p:pic>
        <p:nvPicPr>
          <p:cNvPr id="3" name="Рисунок 2" descr="восклицание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2364" y="4572008"/>
            <a:ext cx="1571636" cy="1571636"/>
          </a:xfrm>
          <a:prstGeom prst="rect">
            <a:avLst/>
          </a:prstGeom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785794"/>
            <a:ext cx="74295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Если сигнал застал на улице населённого пункта</a:t>
            </a:r>
          </a:p>
          <a:p>
            <a:endParaRPr lang="ru-RU" sz="3600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smtClean="0">
                <a:solidFill>
                  <a:srgbClr val="002060"/>
                </a:solidFill>
              </a:rPr>
              <a:t> Укрыться в ближайшем убежище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( Если убежища нет, можно  укрыться в подвальных помещениях домов, тоннелях, подземных переходах, подземных коллекторах)</a:t>
            </a:r>
          </a:p>
          <a:p>
            <a:endParaRPr lang="ru-RU" sz="3600" dirty="0" smtClean="0"/>
          </a:p>
        </p:txBody>
      </p:sp>
      <p:pic>
        <p:nvPicPr>
          <p:cNvPr id="3" name="Рисунок 2" descr="восклицание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240" y="4714884"/>
            <a:ext cx="1428760" cy="1643074"/>
          </a:xfrm>
          <a:prstGeom prst="rect">
            <a:avLst/>
          </a:prstGeom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500042"/>
            <a:ext cx="721523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u="sng" dirty="0" smtClean="0">
                <a:solidFill>
                  <a:srgbClr val="FFFF00"/>
                </a:solidFill>
              </a:rPr>
              <a:t>Если сигнал застал  на открытой местности</a:t>
            </a:r>
          </a:p>
          <a:p>
            <a:endParaRPr lang="ru-RU" sz="3600" dirty="0" smtClean="0"/>
          </a:p>
          <a:p>
            <a:pPr>
              <a:buFont typeface="Arial" pitchFamily="34" charset="0"/>
              <a:buChar char="•"/>
            </a:pPr>
            <a:r>
              <a:rPr lang="ru-RU" sz="3600" dirty="0" smtClean="0"/>
              <a:t>  </a:t>
            </a:r>
            <a:r>
              <a:rPr lang="ru-RU" sz="3600" dirty="0" smtClean="0">
                <a:solidFill>
                  <a:srgbClr val="002060"/>
                </a:solidFill>
              </a:rPr>
              <a:t>Укрыться в дорожных кюветах, котлованах строящихся зданий, канавах, за низкими каменными стенами, за оградами, под железнодорожными насыпями, в оврагах, в лесопосадках</a:t>
            </a: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3" name="Рисунок 2" descr="восклицание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7130" y="4286256"/>
            <a:ext cx="1857388" cy="1857388"/>
          </a:xfrm>
          <a:prstGeom prst="rect">
            <a:avLst/>
          </a:prstGeom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714356"/>
            <a:ext cx="735811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u="sng" dirty="0" smtClean="0">
                <a:solidFill>
                  <a:srgbClr val="FFFF00"/>
                </a:solidFill>
              </a:rPr>
              <a:t>Если сигнал застал в общественном месте</a:t>
            </a:r>
          </a:p>
          <a:p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Внимательно прослушать указание администрации и действовать согласно  полученным указаниям</a:t>
            </a:r>
            <a:endParaRPr lang="en-US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указаний нет, необходимо выйти на улицу, осмотреться вокруг, найти ближайшее укрытие и воспользоваться им</a:t>
            </a:r>
          </a:p>
        </p:txBody>
      </p:sp>
      <p:pic>
        <p:nvPicPr>
          <p:cNvPr id="3" name="Рисунок 2" descr="восклицание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2882" y="4572008"/>
            <a:ext cx="1571636" cy="1785950"/>
          </a:xfrm>
          <a:prstGeom prst="rect">
            <a:avLst/>
          </a:prstGeom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642918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285852" y="857232"/>
            <a:ext cx="72152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FF00"/>
                </a:solidFill>
                <a:latin typeface="Arial Black" pitchFamily="34" charset="0"/>
              </a:rPr>
              <a:t>Сигнал отбоя воздушной тревоги</a:t>
            </a:r>
            <a:endParaRPr lang="ru-RU" sz="3200" dirty="0">
              <a:solidFill>
                <a:srgbClr val="FFFF00"/>
              </a:solidFill>
              <a:latin typeface="Arial Black" pitchFamily="34" charset="0"/>
            </a:endParaRPr>
          </a:p>
        </p:txBody>
      </p:sp>
      <p:pic>
        <p:nvPicPr>
          <p:cNvPr id="4" name="Рисунок 3" descr="граммофон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357166"/>
            <a:ext cx="2228329" cy="20956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4414" y="2143116"/>
            <a:ext cx="728667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Arial Black" pitchFamily="34" charset="0"/>
              </a:rPr>
              <a:t>« ВНИМАНИЕ! ВНИМАНИЕ!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Arial Black" pitchFamily="34" charset="0"/>
              </a:rPr>
              <a:t>ГРАЖДАНЕ! ОТБОЙ ВОЗДУШНОЙ ТРЕВОГИ»</a:t>
            </a:r>
          </a:p>
          <a:p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1.Сигнал подают по радио, телевидению;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2.Передача информации по телефону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Применение громкоговорящих установок.</a:t>
            </a:r>
            <a:endParaRPr lang="ru-RU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785794"/>
            <a:ext cx="685804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Действия при получении сигнала  « Отбой воздушной тревоги»</a:t>
            </a:r>
          </a:p>
          <a:p>
            <a:endParaRPr lang="ru-RU" dirty="0"/>
          </a:p>
          <a:p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sz="3200" b="1" dirty="0" smtClean="0"/>
              <a:t>Покинуть убежище </a:t>
            </a:r>
          </a:p>
          <a:p>
            <a:endParaRPr lang="ru-RU" sz="3200" b="1" dirty="0" smtClean="0"/>
          </a:p>
          <a:p>
            <a:pPr>
              <a:buFont typeface="Arial" pitchFamily="34" charset="0"/>
              <a:buChar char="•"/>
            </a:pPr>
            <a:r>
              <a:rPr lang="ru-RU" sz="3200" b="1" dirty="0" smtClean="0"/>
              <a:t>Заняться повседневными делами</a:t>
            </a:r>
            <a:endParaRPr lang="ru-RU" sz="3200" b="1" dirty="0"/>
          </a:p>
        </p:txBody>
      </p:sp>
      <p:pic>
        <p:nvPicPr>
          <p:cNvPr id="5" name="Рисунок 4" descr="Chicken_20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7272" y="4572008"/>
            <a:ext cx="4568066" cy="1643074"/>
          </a:xfrm>
          <a:prstGeom prst="rect">
            <a:avLst/>
          </a:prstGeom>
        </p:spPr>
      </p:pic>
      <p:pic>
        <p:nvPicPr>
          <p:cNvPr id="6" name="Рисунок 5" descr="дверь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4357694"/>
            <a:ext cx="2286016" cy="2218780"/>
          </a:xfrm>
          <a:prstGeom prst="rect">
            <a:avLst/>
          </a:prstGeom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233</Words>
  <Application>Microsoft Office PowerPoint</Application>
  <PresentationFormat>Экран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Марина</cp:lastModifiedBy>
  <cp:revision>16</cp:revision>
  <dcterms:created xsi:type="dcterms:W3CDTF">2009-02-25T18:57:05Z</dcterms:created>
  <dcterms:modified xsi:type="dcterms:W3CDTF">2023-08-18T05:01:22Z</dcterms:modified>
</cp:coreProperties>
</file>